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3" r:id="rId10"/>
  </p:sldIdLst>
  <p:sldSz cx="9144000" cy="5143500" type="screen16x9"/>
  <p:notesSz cx="6858000" cy="9144000"/>
  <p:embeddedFontLst>
    <p:embeddedFont>
      <p:font typeface="Open Sans Medium" pitchFamily="2" charset="0"/>
      <p:regular r:id="rId12"/>
      <p:bold r:id="rId13"/>
      <p:italic r:id="rId14"/>
      <p:boldItalic r:id="rId15"/>
    </p:embeddedFont>
    <p:embeddedFont>
      <p:font typeface="Poppins" pitchFamily="2" charset="77"/>
      <p:regular r:id="rId16"/>
      <p:bold r:id="rId17"/>
      <p:italic r:id="rId18"/>
      <p:boldItalic r:id="rId19"/>
    </p:embeddedFont>
    <p:embeddedFont>
      <p:font typeface="Poppins ExtraLight" pitchFamily="2" charset="77"/>
      <p:regular r:id="rId20"/>
      <p:bold r:id="rId21"/>
      <p:italic r:id="rId22"/>
      <p:boldItalic r:id="rId23"/>
    </p:embeddedFont>
    <p:embeddedFont>
      <p:font typeface="Poppins Light" pitchFamily="2" charset="77"/>
      <p:regular r:id="rId24"/>
      <p:bold r:id="rId25"/>
      <p:italic r:id="rId26"/>
      <p:boldItalic r:id="rId27"/>
    </p:embeddedFont>
    <p:embeddedFont>
      <p:font typeface="Poppins Medium" panose="020B0604020202020204" pitchFamily="34" charset="0"/>
      <p:regular r:id="rId28"/>
      <p:bold r:id="rId29"/>
      <p:italic r:id="rId30"/>
      <p:boldItalic r:id="rId31"/>
    </p:embeddedFont>
    <p:embeddedFont>
      <p:font typeface="Poppins SemiBold" pitchFamily="2" charset="77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B77B1-F29A-C74E-AD45-C60DBD0E1169}" v="123" dt="2024-02-11T11:34:42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43"/>
  </p:normalViewPr>
  <p:slideViewPr>
    <p:cSldViewPr snapToGrid="0">
      <p:cViewPr varScale="1">
        <p:scale>
          <a:sx n="147" d="100"/>
          <a:sy n="147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tableStyles" Target="tableStyles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Wooler" userId="a364e708-2a52-4965-a719-de9bd3f8214c" providerId="ADAL" clId="{2F4B77B1-F29A-C74E-AD45-C60DBD0E1169}"/>
    <pc:docChg chg="custSel addSld modSld sldOrd">
      <pc:chgData name="Dan Wooler" userId="a364e708-2a52-4965-a719-de9bd3f8214c" providerId="ADAL" clId="{2F4B77B1-F29A-C74E-AD45-C60DBD0E1169}" dt="2024-02-11T21:15:19.830" v="363" actId="1035"/>
      <pc:docMkLst>
        <pc:docMk/>
      </pc:docMkLst>
      <pc:sldChg chg="modSp mod">
        <pc:chgData name="Dan Wooler" userId="a364e708-2a52-4965-a719-de9bd3f8214c" providerId="ADAL" clId="{2F4B77B1-F29A-C74E-AD45-C60DBD0E1169}" dt="2024-02-11T11:21:08.228" v="3" actId="20577"/>
        <pc:sldMkLst>
          <pc:docMk/>
          <pc:sldMk cId="0" sldId="258"/>
        </pc:sldMkLst>
        <pc:spChg chg="mod">
          <ac:chgData name="Dan Wooler" userId="a364e708-2a52-4965-a719-de9bd3f8214c" providerId="ADAL" clId="{2F4B77B1-F29A-C74E-AD45-C60DBD0E1169}" dt="2024-02-11T11:21:08.228" v="3" actId="20577"/>
          <ac:spMkLst>
            <pc:docMk/>
            <pc:sldMk cId="0" sldId="258"/>
            <ac:spMk id="98" creationId="{00000000-0000-0000-0000-000000000000}"/>
          </ac:spMkLst>
        </pc:spChg>
      </pc:sldChg>
      <pc:sldChg chg="modSp modAnim modNotes">
        <pc:chgData name="Dan Wooler" userId="a364e708-2a52-4965-a719-de9bd3f8214c" providerId="ADAL" clId="{2F4B77B1-F29A-C74E-AD45-C60DBD0E1169}" dt="2024-02-11T11:34:42.853" v="359"/>
        <pc:sldMkLst>
          <pc:docMk/>
          <pc:sldMk cId="0" sldId="259"/>
        </pc:sldMkLst>
        <pc:spChg chg="mod">
          <ac:chgData name="Dan Wooler" userId="a364e708-2a52-4965-a719-de9bd3f8214c" providerId="ADAL" clId="{2F4B77B1-F29A-C74E-AD45-C60DBD0E1169}" dt="2024-02-11T11:34:32.246" v="356" actId="20577"/>
          <ac:spMkLst>
            <pc:docMk/>
            <pc:sldMk cId="0" sldId="259"/>
            <ac:spMk id="108" creationId="{00000000-0000-0000-0000-000000000000}"/>
          </ac:spMkLst>
        </pc:spChg>
      </pc:sldChg>
      <pc:sldChg chg="modSp mod modAnim">
        <pc:chgData name="Dan Wooler" userId="a364e708-2a52-4965-a719-de9bd3f8214c" providerId="ADAL" clId="{2F4B77B1-F29A-C74E-AD45-C60DBD0E1169}" dt="2024-02-11T11:29:18.315" v="298" actId="1037"/>
        <pc:sldMkLst>
          <pc:docMk/>
          <pc:sldMk cId="0" sldId="260"/>
        </pc:sldMkLst>
        <pc:spChg chg="mod">
          <ac:chgData name="Dan Wooler" userId="a364e708-2a52-4965-a719-de9bd3f8214c" providerId="ADAL" clId="{2F4B77B1-F29A-C74E-AD45-C60DBD0E1169}" dt="2024-02-11T11:21:30.176" v="7" actId="20577"/>
          <ac:spMkLst>
            <pc:docMk/>
            <pc:sldMk cId="0" sldId="260"/>
            <ac:spMk id="122" creationId="{00000000-0000-0000-0000-000000000000}"/>
          </ac:spMkLst>
        </pc:spChg>
        <pc:spChg chg="mod">
          <ac:chgData name="Dan Wooler" userId="a364e708-2a52-4965-a719-de9bd3f8214c" providerId="ADAL" clId="{2F4B77B1-F29A-C74E-AD45-C60DBD0E1169}" dt="2024-02-11T11:21:27.771" v="5" actId="20577"/>
          <ac:spMkLst>
            <pc:docMk/>
            <pc:sldMk cId="0" sldId="260"/>
            <ac:spMk id="127" creationId="{00000000-0000-0000-0000-000000000000}"/>
          </ac:spMkLst>
        </pc:spChg>
        <pc:grpChg chg="mod">
          <ac:chgData name="Dan Wooler" userId="a364e708-2a52-4965-a719-de9bd3f8214c" providerId="ADAL" clId="{2F4B77B1-F29A-C74E-AD45-C60DBD0E1169}" dt="2024-02-11T11:29:18.315" v="298" actId="1037"/>
          <ac:grpSpMkLst>
            <pc:docMk/>
            <pc:sldMk cId="0" sldId="260"/>
            <ac:grpSpMk id="118" creationId="{00000000-0000-0000-0000-000000000000}"/>
          </ac:grpSpMkLst>
        </pc:grpChg>
        <pc:grpChg chg="mod">
          <ac:chgData name="Dan Wooler" userId="a364e708-2a52-4965-a719-de9bd3f8214c" providerId="ADAL" clId="{2F4B77B1-F29A-C74E-AD45-C60DBD0E1169}" dt="2024-02-11T11:28:36.960" v="288" actId="1038"/>
          <ac:grpSpMkLst>
            <pc:docMk/>
            <pc:sldMk cId="0" sldId="260"/>
            <ac:grpSpMk id="123" creationId="{00000000-0000-0000-0000-000000000000}"/>
          </ac:grpSpMkLst>
        </pc:grpChg>
      </pc:sldChg>
      <pc:sldChg chg="modSp mod ord modAnim">
        <pc:chgData name="Dan Wooler" userId="a364e708-2a52-4965-a719-de9bd3f8214c" providerId="ADAL" clId="{2F4B77B1-F29A-C74E-AD45-C60DBD0E1169}" dt="2024-02-11T11:27:50.591" v="213"/>
        <pc:sldMkLst>
          <pc:docMk/>
          <pc:sldMk cId="0" sldId="261"/>
        </pc:sldMkLst>
        <pc:grpChg chg="mod">
          <ac:chgData name="Dan Wooler" userId="a364e708-2a52-4965-a719-de9bd3f8214c" providerId="ADAL" clId="{2F4B77B1-F29A-C74E-AD45-C60DBD0E1169}" dt="2024-02-11T11:27:30.759" v="212" actId="1038"/>
          <ac:grpSpMkLst>
            <pc:docMk/>
            <pc:sldMk cId="0" sldId="261"/>
            <ac:grpSpMk id="137" creationId="{00000000-0000-0000-0000-000000000000}"/>
          </ac:grpSpMkLst>
        </pc:grpChg>
        <pc:grpChg chg="mod">
          <ac:chgData name="Dan Wooler" userId="a364e708-2a52-4965-a719-de9bd3f8214c" providerId="ADAL" clId="{2F4B77B1-F29A-C74E-AD45-C60DBD0E1169}" dt="2024-02-11T11:27:14.340" v="206" actId="1038"/>
          <ac:grpSpMkLst>
            <pc:docMk/>
            <pc:sldMk cId="0" sldId="261"/>
            <ac:grpSpMk id="142" creationId="{00000000-0000-0000-0000-000000000000}"/>
          </ac:grpSpMkLst>
        </pc:grpChg>
        <pc:picChg chg="mod">
          <ac:chgData name="Dan Wooler" userId="a364e708-2a52-4965-a719-de9bd3f8214c" providerId="ADAL" clId="{2F4B77B1-F29A-C74E-AD45-C60DBD0E1169}" dt="2024-02-11T11:27:17.206" v="208" actId="1035"/>
          <ac:picMkLst>
            <pc:docMk/>
            <pc:sldMk cId="0" sldId="261"/>
            <ac:picMk id="133" creationId="{00000000-0000-0000-0000-000000000000}"/>
          </ac:picMkLst>
        </pc:picChg>
      </pc:sldChg>
      <pc:sldChg chg="modSp mod">
        <pc:chgData name="Dan Wooler" userId="a364e708-2a52-4965-a719-de9bd3f8214c" providerId="ADAL" clId="{2F4B77B1-F29A-C74E-AD45-C60DBD0E1169}" dt="2024-02-11T21:15:19.830" v="363" actId="1035"/>
        <pc:sldMkLst>
          <pc:docMk/>
          <pc:sldMk cId="0" sldId="262"/>
        </pc:sldMkLst>
        <pc:grpChg chg="mod">
          <ac:chgData name="Dan Wooler" userId="a364e708-2a52-4965-a719-de9bd3f8214c" providerId="ADAL" clId="{2F4B77B1-F29A-C74E-AD45-C60DBD0E1169}" dt="2024-02-11T21:15:19.830" v="363" actId="1035"/>
          <ac:grpSpMkLst>
            <pc:docMk/>
            <pc:sldMk cId="0" sldId="262"/>
            <ac:grpSpMk id="155" creationId="{00000000-0000-0000-0000-000000000000}"/>
          </ac:grpSpMkLst>
        </pc:grpChg>
      </pc:sldChg>
      <pc:sldChg chg="addSp delSp modSp add mod modAnim">
        <pc:chgData name="Dan Wooler" userId="a364e708-2a52-4965-a719-de9bd3f8214c" providerId="ADAL" clId="{2F4B77B1-F29A-C74E-AD45-C60DBD0E1169}" dt="2024-02-11T11:23:24.355" v="67"/>
        <pc:sldMkLst>
          <pc:docMk/>
          <pc:sldMk cId="2386473596" sldId="264"/>
        </pc:sldMkLst>
        <pc:spChg chg="add mod">
          <ac:chgData name="Dan Wooler" userId="a364e708-2a52-4965-a719-de9bd3f8214c" providerId="ADAL" clId="{2F4B77B1-F29A-C74E-AD45-C60DBD0E1169}" dt="2024-02-11T11:22:53.180" v="65" actId="20577"/>
          <ac:spMkLst>
            <pc:docMk/>
            <pc:sldMk cId="2386473596" sldId="264"/>
            <ac:spMk id="2" creationId="{BD13BD96-9C04-9774-3FC8-20623BD1AFAD}"/>
          </ac:spMkLst>
        </pc:spChg>
        <pc:grpChg chg="del">
          <ac:chgData name="Dan Wooler" userId="a364e708-2a52-4965-a719-de9bd3f8214c" providerId="ADAL" clId="{2F4B77B1-F29A-C74E-AD45-C60DBD0E1169}" dt="2024-02-11T11:22:15.731" v="9" actId="478"/>
          <ac:grpSpMkLst>
            <pc:docMk/>
            <pc:sldMk cId="2386473596" sldId="264"/>
            <ac:grpSpMk id="155" creationId="{AB036343-B35D-112B-773E-F18FF1C4F4B0}"/>
          </ac:grpSpMkLst>
        </pc:grpChg>
        <pc:grpChg chg="del">
          <ac:chgData name="Dan Wooler" userId="a364e708-2a52-4965-a719-de9bd3f8214c" providerId="ADAL" clId="{2F4B77B1-F29A-C74E-AD45-C60DBD0E1169}" dt="2024-02-11T11:22:18.842" v="10" actId="478"/>
          <ac:grpSpMkLst>
            <pc:docMk/>
            <pc:sldMk cId="2386473596" sldId="264"/>
            <ac:grpSpMk id="158" creationId="{C41BDAC6-61E9-251E-B198-70E75CD823D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bd9a34c3f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bd9a34c3f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bec063fc4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bec063fc4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6873a6ff3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6873a6ff3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68abb9ad9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68abb9ad9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68abb9ad9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68abb9ad9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68abb9ad9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68abb9ad9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79775E3E-E2E9-A7D7-323C-74CF13EE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68abb9ad93_0_43:notes">
            <a:extLst>
              <a:ext uri="{FF2B5EF4-FFF2-40B4-BE49-F238E27FC236}">
                <a16:creationId xmlns:a16="http://schemas.microsoft.com/office/drawing/2014/main" id="{B7B4BE63-59C6-7381-C395-039FF806E9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68abb9ad93_0_43:notes">
            <a:extLst>
              <a:ext uri="{FF2B5EF4-FFF2-40B4-BE49-F238E27FC236}">
                <a16:creationId xmlns:a16="http://schemas.microsoft.com/office/drawing/2014/main" id="{788C324D-DEF8-B015-9A1A-01522A2B7E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17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bec063fc4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bec063fc4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 amt="49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 amt="8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734400" y="2714925"/>
            <a:ext cx="767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</a:pPr>
            <a:r>
              <a:rPr lang="en-GB" sz="34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SPONSORSHIP</a:t>
            </a:r>
            <a:r>
              <a:rPr lang="en-GB" sz="3400">
                <a:solidFill>
                  <a:srgbClr val="015B7E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GB" sz="3400">
                <a:solidFill>
                  <a:srgbClr val="00B2B2"/>
                </a:solidFill>
                <a:latin typeface="Poppins Light"/>
                <a:ea typeface="Poppins Light"/>
                <a:cs typeface="Poppins Light"/>
                <a:sym typeface="Poppins Light"/>
              </a:rPr>
              <a:t>OPPORTUNITIES</a:t>
            </a:r>
            <a:endParaRPr sz="2600">
              <a:solidFill>
                <a:srgbClr val="00B2B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318850" y="3699900"/>
            <a:ext cx="450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RACE START DATE: </a:t>
            </a:r>
            <a:r>
              <a:rPr lang="en-GB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  <a:r>
              <a:rPr lang="en-GB" b="1" baseline="30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GB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DECEMBER 2024</a:t>
            </a:r>
            <a:endParaRPr sz="26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0850" y="1043400"/>
            <a:ext cx="3162299" cy="139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597350" y="498250"/>
            <a:ext cx="5949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WHY PARTNER</a:t>
            </a:r>
            <a:r>
              <a:rPr lang="en-GB" sz="3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GB" sz="3000">
                <a:solidFill>
                  <a:srgbClr val="00B2B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WITH US</a:t>
            </a:r>
            <a:endParaRPr sz="3000">
              <a:solidFill>
                <a:srgbClr val="00B2B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538625" y="2875200"/>
            <a:ext cx="106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0550" y="155325"/>
            <a:ext cx="1226150" cy="5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4652625" y="4790350"/>
            <a:ext cx="44256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Mayflower Atlantic Challenge – Sponsorship Brochure</a:t>
            </a:r>
            <a:endParaRPr sz="9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68" name="Google Shape;68;p14"/>
          <p:cNvGrpSpPr/>
          <p:nvPr/>
        </p:nvGrpSpPr>
        <p:grpSpPr>
          <a:xfrm>
            <a:off x="3403350" y="1372775"/>
            <a:ext cx="2340950" cy="3251050"/>
            <a:chOff x="3049812" y="1310700"/>
            <a:chExt cx="2340950" cy="3251050"/>
          </a:xfrm>
        </p:grpSpPr>
        <p:sp>
          <p:nvSpPr>
            <p:cNvPr id="69" name="Google Shape;69;p14"/>
            <p:cNvSpPr txBox="1"/>
            <p:nvPr/>
          </p:nvSpPr>
          <p:spPr>
            <a:xfrm>
              <a:off x="3168938" y="3814750"/>
              <a:ext cx="2102700" cy="7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OPPORTUNITY FOR STAFF OR FAMILY TO BE INVOLVED IN THE PREPARATION, TRAINING AND BUILD UP</a:t>
              </a:r>
              <a:endParaRPr sz="1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pic>
          <p:nvPicPr>
            <p:cNvPr id="70" name="Google Shape;70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49812" y="1310700"/>
              <a:ext cx="2340950" cy="2340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" name="Google Shape;71;p14"/>
          <p:cNvGrpSpPr/>
          <p:nvPr/>
        </p:nvGrpSpPr>
        <p:grpSpPr>
          <a:xfrm>
            <a:off x="611800" y="1372775"/>
            <a:ext cx="2340950" cy="3251050"/>
            <a:chOff x="611800" y="1310700"/>
            <a:chExt cx="2340950" cy="3251050"/>
          </a:xfrm>
        </p:grpSpPr>
        <p:sp>
          <p:nvSpPr>
            <p:cNvPr id="72" name="Google Shape;72;p14"/>
            <p:cNvSpPr txBox="1"/>
            <p:nvPr/>
          </p:nvSpPr>
          <p:spPr>
            <a:xfrm>
              <a:off x="730925" y="3814750"/>
              <a:ext cx="2102700" cy="7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GB" sz="9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GLOBAL PR AND SOCIAL MEDIA COVERAGE</a:t>
              </a:r>
              <a:endParaRPr sz="5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pic>
          <p:nvPicPr>
            <p:cNvPr id="73" name="Google Shape;73;p1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11800" y="1310700"/>
              <a:ext cx="2340950" cy="2340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4"/>
          <p:cNvGrpSpPr/>
          <p:nvPr/>
        </p:nvGrpSpPr>
        <p:grpSpPr>
          <a:xfrm>
            <a:off x="6194900" y="1372775"/>
            <a:ext cx="2340950" cy="3251050"/>
            <a:chOff x="6194900" y="1310700"/>
            <a:chExt cx="2340950" cy="3251050"/>
          </a:xfrm>
        </p:grpSpPr>
        <p:sp>
          <p:nvSpPr>
            <p:cNvPr id="75" name="Google Shape;75;p14"/>
            <p:cNvSpPr txBox="1"/>
            <p:nvPr/>
          </p:nvSpPr>
          <p:spPr>
            <a:xfrm>
              <a:off x="6314025" y="3814750"/>
              <a:ext cx="2102700" cy="7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ALL FUNDS RAISED GO DIRECTLY TO THE NOMINATED CHARITIES</a:t>
              </a:r>
              <a:endParaRPr sz="1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pic>
          <p:nvPicPr>
            <p:cNvPr id="76" name="Google Shape;76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194900" y="1310700"/>
              <a:ext cx="2340950" cy="23409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40550" y="155325"/>
            <a:ext cx="1226150" cy="5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4627700" y="4790350"/>
            <a:ext cx="44256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Mayflower Atlantic Challenge – Sponsorship Brochure</a:t>
            </a:r>
            <a:endParaRPr sz="9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241875" y="630125"/>
            <a:ext cx="2022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WHO</a:t>
            </a:r>
            <a:endParaRPr sz="30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B2B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ARE WE</a:t>
            </a:r>
            <a:endParaRPr sz="3000">
              <a:solidFill>
                <a:srgbClr val="00B2B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0" y="1866150"/>
            <a:ext cx="2718300" cy="18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lvl="0" indent="-15350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-GB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All Plymouth born and raised (hence The Mayflower)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60000" lvl="0" indent="-15350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-GB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Two crew members with direct personal interest in the charities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60000" lvl="0" indent="-15350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</a:pPr>
            <a:r>
              <a:rPr lang="en-GB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Combined crew weight: 400kg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60000" lvl="0" indent="-15350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2B2"/>
              </a:buClr>
              <a:buSzPts val="1000"/>
              <a:buFont typeface="Poppins"/>
              <a:buChar char="●"/>
            </a:pPr>
            <a:r>
              <a:rPr lang="en-GB" sz="1000" b="1">
                <a:solidFill>
                  <a:srgbClr val="00B2B2"/>
                </a:solidFill>
                <a:latin typeface="Poppins"/>
                <a:ea typeface="Poppins"/>
                <a:cs typeface="Poppins"/>
                <a:sym typeface="Poppins"/>
              </a:rPr>
              <a:t>All funding their own race costs</a:t>
            </a:r>
            <a:endParaRPr sz="1000" b="1">
              <a:solidFill>
                <a:srgbClr val="00B2B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7" name="Google Shape;87;p15"/>
          <p:cNvGrpSpPr/>
          <p:nvPr/>
        </p:nvGrpSpPr>
        <p:grpSpPr>
          <a:xfrm>
            <a:off x="2817775" y="3004639"/>
            <a:ext cx="1426252" cy="1365136"/>
            <a:chOff x="2817775" y="3004639"/>
            <a:chExt cx="1426252" cy="1365136"/>
          </a:xfrm>
        </p:grpSpPr>
        <p:pic>
          <p:nvPicPr>
            <p:cNvPr id="88" name="Google Shape;88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17775" y="3004639"/>
              <a:ext cx="1426252" cy="13651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15"/>
            <p:cNvSpPr txBox="1"/>
            <p:nvPr/>
          </p:nvSpPr>
          <p:spPr>
            <a:xfrm>
              <a:off x="2817775" y="3575550"/>
              <a:ext cx="14262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Dan Wooler, 55</a:t>
              </a:r>
              <a:endPara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Founder</a:t>
              </a:r>
              <a:endPara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i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star*</a:t>
              </a:r>
              <a:r>
                <a:rPr lang="en-GB" sz="10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GB" sz="1000" i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scheme</a:t>
              </a:r>
              <a:endParaRPr sz="10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90" name="Google Shape;90;p15"/>
          <p:cNvGrpSpPr/>
          <p:nvPr/>
        </p:nvGrpSpPr>
        <p:grpSpPr>
          <a:xfrm>
            <a:off x="4343400" y="3106515"/>
            <a:ext cx="1426356" cy="1338735"/>
            <a:chOff x="4343400" y="3106515"/>
            <a:chExt cx="1426356" cy="1338735"/>
          </a:xfrm>
        </p:grpSpPr>
        <p:pic>
          <p:nvPicPr>
            <p:cNvPr id="91" name="Google Shape;91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43504" y="3106515"/>
              <a:ext cx="1426252" cy="12632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p15"/>
            <p:cNvSpPr txBox="1"/>
            <p:nvPr/>
          </p:nvSpPr>
          <p:spPr>
            <a:xfrm>
              <a:off x="4343400" y="3575550"/>
              <a:ext cx="1426200" cy="8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Dan Lewis, 45</a:t>
              </a:r>
              <a:endPara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Former</a:t>
              </a:r>
              <a:endPara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Royal Marine</a:t>
              </a:r>
              <a:endPara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93" name="Google Shape;93;p15"/>
          <p:cNvGrpSpPr/>
          <p:nvPr/>
        </p:nvGrpSpPr>
        <p:grpSpPr>
          <a:xfrm>
            <a:off x="5869225" y="2749950"/>
            <a:ext cx="1614728" cy="1695300"/>
            <a:chOff x="5869225" y="2749950"/>
            <a:chExt cx="1614728" cy="1695300"/>
          </a:xfrm>
        </p:grpSpPr>
        <p:pic>
          <p:nvPicPr>
            <p:cNvPr id="94" name="Google Shape;94;p1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69232" y="2749950"/>
              <a:ext cx="1614721" cy="1619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15"/>
            <p:cNvSpPr txBox="1"/>
            <p:nvPr/>
          </p:nvSpPr>
          <p:spPr>
            <a:xfrm>
              <a:off x="5869225" y="3575550"/>
              <a:ext cx="1614600" cy="8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Glynne Dunn, 56</a:t>
              </a:r>
              <a:endPara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i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Mayflower</a:t>
              </a:r>
              <a:r>
                <a:rPr lang="en-GB" sz="10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Captain, former Commando</a:t>
              </a:r>
              <a:endPara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96" name="Google Shape;96;p15"/>
          <p:cNvGrpSpPr/>
          <p:nvPr/>
        </p:nvGrpSpPr>
        <p:grpSpPr>
          <a:xfrm>
            <a:off x="7583430" y="2887482"/>
            <a:ext cx="1198370" cy="1482293"/>
            <a:chOff x="7583430" y="2887482"/>
            <a:chExt cx="1198370" cy="1482293"/>
          </a:xfrm>
        </p:grpSpPr>
        <p:pic>
          <p:nvPicPr>
            <p:cNvPr id="97" name="Google Shape;97;p1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583430" y="2887482"/>
              <a:ext cx="1186845" cy="14822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15"/>
            <p:cNvSpPr txBox="1"/>
            <p:nvPr/>
          </p:nvSpPr>
          <p:spPr>
            <a:xfrm>
              <a:off x="7595000" y="3575550"/>
              <a:ext cx="1186800" cy="715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dirty="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Paul Adams, 56</a:t>
              </a:r>
              <a:endParaRPr sz="6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dirty="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Supporter</a:t>
              </a:r>
              <a:endParaRPr sz="6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i="1" dirty="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Mustard Tree</a:t>
              </a:r>
              <a:endParaRPr sz="4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>
          <a:blip r:embed="rId4">
            <a:alphaModFix amt="4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40550" y="155325"/>
            <a:ext cx="1226150" cy="5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4610100" y="4790350"/>
            <a:ext cx="44256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Mayflower Atlantic Challenge – Sponsorship Brochure</a:t>
            </a:r>
            <a:endParaRPr sz="9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5099625" y="849975"/>
            <a:ext cx="5143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</a:t>
            </a:r>
            <a:r>
              <a:rPr lang="en-GB" sz="3000">
                <a:solidFill>
                  <a:srgbClr val="00B2B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CHALLENGE</a:t>
            </a:r>
            <a:endParaRPr sz="3000">
              <a:solidFill>
                <a:srgbClr val="00B2B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5099625" y="1511775"/>
            <a:ext cx="3978600" cy="3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dirty="0">
                <a:solidFill>
                  <a:srgbClr val="00B2B2"/>
                </a:solidFill>
                <a:latin typeface="Poppins"/>
                <a:ea typeface="Poppins"/>
                <a:cs typeface="Poppins"/>
                <a:sym typeface="Poppins"/>
              </a:rPr>
              <a:t>1 Ocean : 2 Charities : 4 Rowers : 3,000 Miles</a:t>
            </a:r>
            <a:endParaRPr sz="1300" b="1" dirty="0">
              <a:solidFill>
                <a:srgbClr val="00B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>
                <a:solidFill>
                  <a:srgbClr val="00B2B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Preparation:</a:t>
            </a:r>
            <a:endParaRPr sz="900" dirty="0">
              <a:solidFill>
                <a:srgbClr val="00B2B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269999" lvl="0" indent="-237149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Light"/>
              <a:buChar char="•"/>
            </a:pPr>
            <a:r>
              <a:rPr lang="en-GB" sz="9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shore-based weights/Concept 2 rowing exercises</a:t>
            </a:r>
            <a:endParaRPr sz="9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69999" lvl="0" indent="-237149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Light"/>
              <a:buChar char="•"/>
            </a:pPr>
            <a:r>
              <a:rPr lang="en-GB" sz="9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outings on the Rannoch 45 ocean rowing boat, </a:t>
            </a:r>
            <a:r>
              <a:rPr lang="en-GB" sz="900" i="1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Mayflower</a:t>
            </a:r>
            <a:endParaRPr sz="9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69999" lvl="0" indent="-237149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Light"/>
              <a:buChar char="•"/>
            </a:pPr>
            <a:r>
              <a:rPr lang="en-GB" sz="9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courses in ocean safety &amp; navigation, ocean rowing and survival</a:t>
            </a:r>
            <a:endParaRPr sz="9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69999" lvl="0" indent="-237149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 Light"/>
              <a:buChar char="•"/>
            </a:pPr>
            <a:r>
              <a:rPr lang="en-GB" sz="9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extensive medicals and kit inspections</a:t>
            </a:r>
            <a:endParaRPr sz="9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900" dirty="0">
                <a:solidFill>
                  <a:srgbClr val="00B2B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Race start:</a:t>
            </a:r>
            <a:r>
              <a:rPr lang="en-GB" sz="900" dirty="0">
                <a:solidFill>
                  <a:srgbClr val="4CD2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  </a:t>
            </a:r>
            <a:r>
              <a:rPr lang="en-GB" sz="9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La Gomera, Canary Islands – 12</a:t>
            </a:r>
            <a:r>
              <a:rPr lang="en-GB" sz="900" baseline="300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</a:t>
            </a:r>
            <a:r>
              <a:rPr lang="en-GB" sz="9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December 2024</a:t>
            </a:r>
            <a:endParaRPr sz="9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900" dirty="0">
                <a:solidFill>
                  <a:srgbClr val="00B2B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Race finish:</a:t>
            </a:r>
            <a:r>
              <a:rPr lang="en-GB" sz="9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  English Harbour, Antigua</a:t>
            </a:r>
            <a:endParaRPr sz="9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900" dirty="0">
                <a:solidFill>
                  <a:srgbClr val="00B2B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Duration:   </a:t>
            </a:r>
            <a:r>
              <a:rPr lang="en-GB" sz="9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40-45 days</a:t>
            </a:r>
            <a:endParaRPr sz="9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900" dirty="0">
                <a:solidFill>
                  <a:srgbClr val="00B2B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Schedule:</a:t>
            </a:r>
            <a:r>
              <a:rPr lang="en-GB" sz="900" dirty="0">
                <a:solidFill>
                  <a:srgbClr val="4CD2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  </a:t>
            </a:r>
            <a:r>
              <a:rPr lang="en-GB" sz="9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2 hours on, 2 hours off….</a:t>
            </a:r>
          </a:p>
          <a:p>
            <a:pPr marL="0" lvl="0" indent="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900" b="1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		</a:t>
            </a:r>
            <a:r>
              <a:rPr lang="en-GB" sz="1000" b="1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for 40 days</a:t>
            </a:r>
            <a:endParaRPr sz="900" b="1" dirty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uiExpand="1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8"/>
          <p:cNvPicPr preferRelativeResize="0"/>
          <p:nvPr/>
        </p:nvPicPr>
        <p:blipFill>
          <a:blip r:embed="rId4">
            <a:alphaModFix amt="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40550" y="155325"/>
            <a:ext cx="1226150" cy="5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/>
        </p:nvSpPr>
        <p:spPr>
          <a:xfrm>
            <a:off x="4610100" y="4790350"/>
            <a:ext cx="44256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Mayflower Atlantic Challenge – Sponsorship Brochure</a:t>
            </a:r>
            <a:endParaRPr sz="9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2000250" y="410350"/>
            <a:ext cx="51435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SPONSORSHIP</a:t>
            </a:r>
            <a:r>
              <a:rPr lang="en-GB" sz="31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GB" sz="3000">
                <a:solidFill>
                  <a:srgbClr val="00B2B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PACKAGES</a:t>
            </a:r>
            <a:endParaRPr sz="3000">
              <a:solidFill>
                <a:srgbClr val="00B2B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137" name="Google Shape;137;p18"/>
          <p:cNvGrpSpPr/>
          <p:nvPr/>
        </p:nvGrpSpPr>
        <p:grpSpPr>
          <a:xfrm>
            <a:off x="4959011" y="1391625"/>
            <a:ext cx="3165300" cy="3208800"/>
            <a:chOff x="608150" y="1391625"/>
            <a:chExt cx="3165300" cy="3208800"/>
          </a:xfrm>
        </p:grpSpPr>
        <p:sp>
          <p:nvSpPr>
            <p:cNvPr id="138" name="Google Shape;138;p18"/>
            <p:cNvSpPr/>
            <p:nvPr/>
          </p:nvSpPr>
          <p:spPr>
            <a:xfrm>
              <a:off x="608150" y="1435125"/>
              <a:ext cx="3165300" cy="3165300"/>
            </a:xfrm>
            <a:prstGeom prst="roundRect">
              <a:avLst>
                <a:gd name="adj" fmla="val 5092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8"/>
            <p:cNvSpPr txBox="1"/>
            <p:nvPr/>
          </p:nvSpPr>
          <p:spPr>
            <a:xfrm>
              <a:off x="863900" y="1391625"/>
              <a:ext cx="2653800" cy="5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>
                  <a:solidFill>
                    <a:srgbClr val="00B2B2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MARLIN</a:t>
              </a:r>
              <a:endParaRPr sz="3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40" name="Google Shape;140;p18"/>
            <p:cNvSpPr txBox="1"/>
            <p:nvPr/>
          </p:nvSpPr>
          <p:spPr>
            <a:xfrm>
              <a:off x="677900" y="2698725"/>
              <a:ext cx="3025800" cy="17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Introductory talk at your workplace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Exclusive weekly media updates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Boat/website/kit branding (M)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Branded crossing memorabilia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Post-race talk at your workplace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608150" y="2012225"/>
              <a:ext cx="3165300" cy="572100"/>
            </a:xfrm>
            <a:prstGeom prst="rect">
              <a:avLst/>
            </a:prstGeom>
            <a:solidFill>
              <a:srgbClr val="FF737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£10,000 and up</a:t>
              </a:r>
              <a:endParaRPr sz="1200"/>
            </a:p>
          </p:txBody>
        </p:sp>
      </p:grpSp>
      <p:grpSp>
        <p:nvGrpSpPr>
          <p:cNvPr id="142" name="Google Shape;142;p18"/>
          <p:cNvGrpSpPr/>
          <p:nvPr/>
        </p:nvGrpSpPr>
        <p:grpSpPr>
          <a:xfrm>
            <a:off x="1010819" y="1391625"/>
            <a:ext cx="3165300" cy="3208800"/>
            <a:chOff x="4101625" y="1435125"/>
            <a:chExt cx="3165300" cy="3208800"/>
          </a:xfrm>
        </p:grpSpPr>
        <p:sp>
          <p:nvSpPr>
            <p:cNvPr id="143" name="Google Shape;143;p18"/>
            <p:cNvSpPr/>
            <p:nvPr/>
          </p:nvSpPr>
          <p:spPr>
            <a:xfrm>
              <a:off x="4101625" y="1478625"/>
              <a:ext cx="3165300" cy="3165300"/>
            </a:xfrm>
            <a:prstGeom prst="roundRect">
              <a:avLst>
                <a:gd name="adj" fmla="val 5092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8"/>
            <p:cNvSpPr txBox="1"/>
            <p:nvPr/>
          </p:nvSpPr>
          <p:spPr>
            <a:xfrm>
              <a:off x="4357375" y="1435125"/>
              <a:ext cx="2653800" cy="5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>
                  <a:solidFill>
                    <a:srgbClr val="00B2B2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DOLPHIN</a:t>
              </a:r>
              <a:endParaRPr sz="3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45" name="Google Shape;145;p18"/>
            <p:cNvSpPr txBox="1"/>
            <p:nvPr/>
          </p:nvSpPr>
          <p:spPr>
            <a:xfrm>
              <a:off x="4171375" y="2742225"/>
              <a:ext cx="3025800" cy="17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Introductory talk at your workplace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Exclusive weekly media updates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Boat/website/kit branding (S)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6" name="Google Shape;146;p18"/>
            <p:cNvSpPr/>
            <p:nvPr/>
          </p:nvSpPr>
          <p:spPr>
            <a:xfrm>
              <a:off x="4101625" y="2055725"/>
              <a:ext cx="3165300" cy="572100"/>
            </a:xfrm>
            <a:prstGeom prst="rect">
              <a:avLst/>
            </a:prstGeom>
            <a:solidFill>
              <a:srgbClr val="FF737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£5,000 and up</a:t>
              </a:r>
              <a:endParaRPr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7"/>
          <p:cNvPicPr preferRelativeResize="0"/>
          <p:nvPr/>
        </p:nvPicPr>
        <p:blipFill>
          <a:blip r:embed="rId4">
            <a:alphaModFix amt="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5">
            <a:alphaModFix amt="1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40550" y="155325"/>
            <a:ext cx="1226150" cy="5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4610100" y="4790350"/>
            <a:ext cx="44256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Mayflower Atlantic Challenge – Sponsorship Brochure</a:t>
            </a:r>
            <a:endParaRPr sz="9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2000250" y="410350"/>
            <a:ext cx="51435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SPONSORSHIP</a:t>
            </a:r>
            <a:r>
              <a:rPr lang="en-GB" sz="31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GB" sz="3000">
                <a:solidFill>
                  <a:srgbClr val="00B2B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PACKAGES</a:t>
            </a:r>
            <a:endParaRPr sz="3000">
              <a:solidFill>
                <a:srgbClr val="00B2B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118" name="Google Shape;118;p17"/>
          <p:cNvGrpSpPr/>
          <p:nvPr/>
        </p:nvGrpSpPr>
        <p:grpSpPr>
          <a:xfrm>
            <a:off x="4958992" y="1391625"/>
            <a:ext cx="3165300" cy="3208800"/>
            <a:chOff x="608150" y="1391625"/>
            <a:chExt cx="3165300" cy="3208800"/>
          </a:xfrm>
        </p:grpSpPr>
        <p:sp>
          <p:nvSpPr>
            <p:cNvPr id="119" name="Google Shape;119;p17"/>
            <p:cNvSpPr/>
            <p:nvPr/>
          </p:nvSpPr>
          <p:spPr>
            <a:xfrm>
              <a:off x="608150" y="1435125"/>
              <a:ext cx="3165300" cy="3165300"/>
            </a:xfrm>
            <a:prstGeom prst="roundRect">
              <a:avLst>
                <a:gd name="adj" fmla="val 5092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 txBox="1"/>
            <p:nvPr/>
          </p:nvSpPr>
          <p:spPr>
            <a:xfrm>
              <a:off x="863900" y="1391625"/>
              <a:ext cx="2653800" cy="5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>
                  <a:solidFill>
                    <a:srgbClr val="00B2B2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ORCA PLUS</a:t>
              </a:r>
              <a:endParaRPr sz="3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21" name="Google Shape;121;p17"/>
            <p:cNvSpPr txBox="1"/>
            <p:nvPr/>
          </p:nvSpPr>
          <p:spPr>
            <a:xfrm>
              <a:off x="677900" y="2698725"/>
              <a:ext cx="3025800" cy="17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85750" lvl="0" indent="-2286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Boat naming rights (</a:t>
              </a:r>
              <a:r>
                <a:rPr lang="en-GB" sz="900" i="1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The XXX Mayflower</a:t>
              </a: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)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285750" lvl="0" indent="-2286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Introductory talk at your workplace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285750" lvl="0" indent="-2286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In-office rowing event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285750" lvl="0" indent="-2286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Outing on </a:t>
              </a:r>
              <a:r>
                <a:rPr lang="en-GB" sz="900" i="1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The Mayflower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285750" lvl="0" indent="-2286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Exclusive weekly media updates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285750" lvl="0" indent="-2286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Boat/website/kit branding (XL)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285750" lvl="0" indent="-2286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Branded crossing memorabilia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285750" lvl="0" indent="-2286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Post-race talk at your workplace</a:t>
              </a:r>
              <a:endPara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608150" y="2012225"/>
              <a:ext cx="3165300" cy="572100"/>
            </a:xfrm>
            <a:prstGeom prst="rect">
              <a:avLst/>
            </a:prstGeom>
            <a:solidFill>
              <a:srgbClr val="FF737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£30,000 and up</a:t>
              </a:r>
              <a:endParaRPr sz="1200" dirty="0"/>
            </a:p>
          </p:txBody>
        </p:sp>
      </p:grpSp>
      <p:grpSp>
        <p:nvGrpSpPr>
          <p:cNvPr id="123" name="Google Shape;123;p17"/>
          <p:cNvGrpSpPr/>
          <p:nvPr/>
        </p:nvGrpSpPr>
        <p:grpSpPr>
          <a:xfrm>
            <a:off x="1014013" y="1391625"/>
            <a:ext cx="3165300" cy="3208800"/>
            <a:chOff x="4101625" y="1435125"/>
            <a:chExt cx="3165300" cy="3208800"/>
          </a:xfrm>
        </p:grpSpPr>
        <p:sp>
          <p:nvSpPr>
            <p:cNvPr id="124" name="Google Shape;124;p17"/>
            <p:cNvSpPr/>
            <p:nvPr/>
          </p:nvSpPr>
          <p:spPr>
            <a:xfrm>
              <a:off x="4101625" y="1478625"/>
              <a:ext cx="3165300" cy="3165300"/>
            </a:xfrm>
            <a:prstGeom prst="roundRect">
              <a:avLst>
                <a:gd name="adj" fmla="val 5092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 txBox="1"/>
            <p:nvPr/>
          </p:nvSpPr>
          <p:spPr>
            <a:xfrm>
              <a:off x="4357375" y="1435125"/>
              <a:ext cx="2653800" cy="5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>
                  <a:solidFill>
                    <a:srgbClr val="00B2B2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ORCA</a:t>
              </a:r>
              <a:endParaRPr sz="3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26" name="Google Shape;126;p17"/>
            <p:cNvSpPr txBox="1"/>
            <p:nvPr/>
          </p:nvSpPr>
          <p:spPr>
            <a:xfrm>
              <a:off x="4171375" y="2742225"/>
              <a:ext cx="3025800" cy="17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Introductory talk at your workplace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In-office rowing event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Outing on The Mayflower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Exclusive weekly media updates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Boat/website/kit branding (L)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Branded crossing memorabilia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457200" lvl="0" indent="-2857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2B3"/>
                </a:buClr>
                <a:buSzPts val="900"/>
                <a:buFont typeface="Poppins"/>
                <a:buChar char="•"/>
              </a:pPr>
              <a:r>
                <a:rPr lang="en-GB" sz="90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Post-race talk at your workplace</a:t>
              </a:r>
              <a:endParaRPr sz="90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4101625" y="2055725"/>
              <a:ext cx="3165300" cy="572100"/>
            </a:xfrm>
            <a:prstGeom prst="rect">
              <a:avLst/>
            </a:prstGeom>
            <a:solidFill>
              <a:srgbClr val="FF737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£20,000 and up</a:t>
              </a:r>
              <a:endParaRPr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9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0550" y="155325"/>
            <a:ext cx="1226150" cy="5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 txBox="1"/>
          <p:nvPr/>
        </p:nvSpPr>
        <p:spPr>
          <a:xfrm>
            <a:off x="4610100" y="4790350"/>
            <a:ext cx="44256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Mayflower Atlantic Challenge – Sponsorship Brochure</a:t>
            </a:r>
            <a:endParaRPr sz="9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2000250" y="410350"/>
            <a:ext cx="51435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LOGO</a:t>
            </a:r>
            <a:r>
              <a:rPr lang="en-GB" sz="31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GB" sz="3000">
                <a:solidFill>
                  <a:srgbClr val="00B2B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POSITIONING</a:t>
            </a:r>
            <a:endParaRPr sz="3000">
              <a:solidFill>
                <a:srgbClr val="00B2B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155" name="Google Shape;155;p19"/>
          <p:cNvGrpSpPr/>
          <p:nvPr/>
        </p:nvGrpSpPr>
        <p:grpSpPr>
          <a:xfrm>
            <a:off x="373175" y="691138"/>
            <a:ext cx="8397650" cy="2094177"/>
            <a:chOff x="544625" y="691138"/>
            <a:chExt cx="8397650" cy="2094177"/>
          </a:xfrm>
        </p:grpSpPr>
        <p:pic>
          <p:nvPicPr>
            <p:cNvPr id="156" name="Google Shape;156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4625" y="691138"/>
              <a:ext cx="8397650" cy="20941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19"/>
            <p:cNvSpPr txBox="1"/>
            <p:nvPr/>
          </p:nvSpPr>
          <p:spPr>
            <a:xfrm>
              <a:off x="970996" y="1303361"/>
              <a:ext cx="65070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0" b="1" dirty="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XL</a:t>
              </a:r>
              <a:r>
                <a:rPr lang="en-GB" sz="6600" b="1" dirty="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GB" sz="3200" b="1" dirty="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S  S   </a:t>
              </a:r>
              <a:r>
                <a:rPr lang="en-GB" sz="4400" b="1" dirty="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M</a:t>
              </a:r>
              <a:r>
                <a:rPr lang="en-GB" sz="3200" b="1" dirty="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   S S    </a:t>
              </a:r>
              <a:r>
                <a:rPr lang="en-GB" sz="4400" b="1" dirty="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M</a:t>
              </a:r>
              <a:r>
                <a:rPr lang="en-GB" sz="3200" b="1" dirty="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   S S     </a:t>
              </a:r>
              <a:r>
                <a:rPr lang="en-GB" sz="7200" b="1" dirty="0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L</a:t>
              </a:r>
              <a:endParaRPr sz="3200" b="1" dirty="0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58" name="Google Shape;158;p19"/>
          <p:cNvGrpSpPr/>
          <p:nvPr/>
        </p:nvGrpSpPr>
        <p:grpSpPr>
          <a:xfrm>
            <a:off x="373175" y="2654309"/>
            <a:ext cx="8397650" cy="2095200"/>
            <a:chOff x="544626" y="2654309"/>
            <a:chExt cx="8397650" cy="2095200"/>
          </a:xfrm>
        </p:grpSpPr>
        <p:pic>
          <p:nvPicPr>
            <p:cNvPr id="159" name="Google Shape;159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544626" y="2654309"/>
              <a:ext cx="8397650" cy="2095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19"/>
            <p:cNvSpPr txBox="1"/>
            <p:nvPr/>
          </p:nvSpPr>
          <p:spPr>
            <a:xfrm>
              <a:off x="2061979" y="3248196"/>
              <a:ext cx="66078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200" b="1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L</a:t>
              </a:r>
              <a:r>
                <a:rPr lang="en-GB" sz="3200" b="1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      S  S   </a:t>
              </a:r>
              <a:r>
                <a:rPr lang="en-GB" sz="4400" b="1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M</a:t>
              </a:r>
              <a:r>
                <a:rPr lang="en-GB" sz="3200" b="1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   S S    </a:t>
              </a:r>
              <a:r>
                <a:rPr lang="en-GB" sz="4400" b="1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M</a:t>
              </a:r>
              <a:r>
                <a:rPr lang="en-GB" sz="3200" b="1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   S S   </a:t>
              </a:r>
              <a:r>
                <a:rPr lang="en-GB" sz="8000" b="1">
                  <a:solidFill>
                    <a:srgbClr val="00B2B3"/>
                  </a:solidFill>
                  <a:latin typeface="Poppins"/>
                  <a:ea typeface="Poppins"/>
                  <a:cs typeface="Poppins"/>
                  <a:sym typeface="Poppins"/>
                </a:rPr>
                <a:t>XL</a:t>
              </a:r>
              <a:endParaRPr sz="3200" b="1">
                <a:solidFill>
                  <a:srgbClr val="00B2B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>
          <a:extLst>
            <a:ext uri="{FF2B5EF4-FFF2-40B4-BE49-F238E27FC236}">
              <a16:creationId xmlns:a16="http://schemas.microsoft.com/office/drawing/2014/main" id="{C58631DF-2007-DE82-2DF9-4D108FFCD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9">
            <a:extLst>
              <a:ext uri="{FF2B5EF4-FFF2-40B4-BE49-F238E27FC236}">
                <a16:creationId xmlns:a16="http://schemas.microsoft.com/office/drawing/2014/main" id="{5E404997-7D03-02B4-3EC5-D41777F21798}"/>
              </a:ext>
            </a:extLst>
          </p:cNvPr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>
            <a:extLst>
              <a:ext uri="{FF2B5EF4-FFF2-40B4-BE49-F238E27FC236}">
                <a16:creationId xmlns:a16="http://schemas.microsoft.com/office/drawing/2014/main" id="{A683AD01-4634-8BEF-F776-D0E2758406A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0550" y="155325"/>
            <a:ext cx="1226150" cy="5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>
            <a:extLst>
              <a:ext uri="{FF2B5EF4-FFF2-40B4-BE49-F238E27FC236}">
                <a16:creationId xmlns:a16="http://schemas.microsoft.com/office/drawing/2014/main" id="{241113CC-FC37-2EDC-54A6-3FD204A42EC3}"/>
              </a:ext>
            </a:extLst>
          </p:cNvPr>
          <p:cNvSpPr txBox="1"/>
          <p:nvPr/>
        </p:nvSpPr>
        <p:spPr>
          <a:xfrm>
            <a:off x="4610100" y="4790350"/>
            <a:ext cx="44256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Mayflower Atlantic Challenge – Sponsorship Brochure</a:t>
            </a:r>
            <a:endParaRPr sz="9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54" name="Google Shape;154;p19">
            <a:extLst>
              <a:ext uri="{FF2B5EF4-FFF2-40B4-BE49-F238E27FC236}">
                <a16:creationId xmlns:a16="http://schemas.microsoft.com/office/drawing/2014/main" id="{FF0B059A-0C12-740E-6DAA-F894491711D9}"/>
              </a:ext>
            </a:extLst>
          </p:cNvPr>
          <p:cNvSpPr txBox="1"/>
          <p:nvPr/>
        </p:nvSpPr>
        <p:spPr>
          <a:xfrm>
            <a:off x="2000250" y="410350"/>
            <a:ext cx="51435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LOGO</a:t>
            </a:r>
            <a:r>
              <a:rPr lang="en-GB" sz="31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GB" sz="3000" dirty="0">
                <a:solidFill>
                  <a:srgbClr val="00B2B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POSITIONING</a:t>
            </a:r>
            <a:endParaRPr sz="3000" dirty="0">
              <a:solidFill>
                <a:srgbClr val="00B2B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" name="Google Shape;154;p19">
            <a:extLst>
              <a:ext uri="{FF2B5EF4-FFF2-40B4-BE49-F238E27FC236}">
                <a16:creationId xmlns:a16="http://schemas.microsoft.com/office/drawing/2014/main" id="{BD13BD96-9C04-9774-3FC8-20623BD1AFAD}"/>
              </a:ext>
            </a:extLst>
          </p:cNvPr>
          <p:cNvSpPr txBox="1"/>
          <p:nvPr/>
        </p:nvSpPr>
        <p:spPr>
          <a:xfrm>
            <a:off x="2038350" y="2064275"/>
            <a:ext cx="51435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also have space on the underside of the boat….!</a:t>
            </a:r>
            <a:endParaRPr sz="3000" dirty="0">
              <a:solidFill>
                <a:srgbClr val="00B2B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864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0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5">
            <a:alphaModFix amt="8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 txBox="1"/>
          <p:nvPr/>
        </p:nvSpPr>
        <p:spPr>
          <a:xfrm>
            <a:off x="331950" y="1849500"/>
            <a:ext cx="213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Dan Wooler</a:t>
            </a:r>
            <a:endParaRPr sz="9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68" name="Google Shape;168;p20"/>
          <p:cNvSpPr txBox="1"/>
          <p:nvPr/>
        </p:nvSpPr>
        <p:spPr>
          <a:xfrm>
            <a:off x="331950" y="2199308"/>
            <a:ext cx="2131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+44 (0) 7967 086 071</a:t>
            </a:r>
            <a:endParaRPr sz="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69" name="Google Shape;169;p20"/>
          <p:cNvSpPr txBox="1"/>
          <p:nvPr/>
        </p:nvSpPr>
        <p:spPr>
          <a:xfrm>
            <a:off x="331950" y="2518517"/>
            <a:ext cx="2131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INFO@THEMAYFLOWER.CO.UK</a:t>
            </a:r>
            <a:endParaRPr sz="7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6">
            <a:alphaModFix/>
          </a:blip>
          <a:srcRect l="-21230" t="-16240" r="21230" b="16240"/>
          <a:stretch/>
        </p:blipFill>
        <p:spPr>
          <a:xfrm>
            <a:off x="0" y="505550"/>
            <a:ext cx="9144000" cy="4637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331950" y="2837725"/>
            <a:ext cx="2474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WWW.THEMAYFLOWER.CO.UK</a:t>
            </a:r>
            <a:endParaRPr sz="10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1950" y="3642950"/>
            <a:ext cx="2007050" cy="88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/>
          <p:nvPr/>
        </p:nvSpPr>
        <p:spPr>
          <a:xfrm>
            <a:off x="331950" y="573600"/>
            <a:ext cx="34509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THANK YOU FOR YOUR</a:t>
            </a:r>
            <a:r>
              <a:rPr lang="en-GB" sz="31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GB" sz="3000">
                <a:solidFill>
                  <a:srgbClr val="00B2B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SUPPORT</a:t>
            </a:r>
            <a:endParaRPr sz="3000">
              <a:solidFill>
                <a:srgbClr val="00B2B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</Words>
  <Application>Microsoft Macintosh PowerPoint</Application>
  <PresentationFormat>On-screen Show (16:9)</PresentationFormat>
  <Paragraphs>86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Open Sans Medium</vt:lpstr>
      <vt:lpstr>Poppins SemiBold</vt:lpstr>
      <vt:lpstr>Poppins Medium</vt:lpstr>
      <vt:lpstr>Calibri</vt:lpstr>
      <vt:lpstr>Poppins</vt:lpstr>
      <vt:lpstr>Poppins Light</vt:lpstr>
      <vt:lpstr>Poppins ExtraLight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Dan Wooler</cp:lastModifiedBy>
  <cp:revision>1</cp:revision>
  <dcterms:modified xsi:type="dcterms:W3CDTF">2024-02-11T21:15:28Z</dcterms:modified>
</cp:coreProperties>
</file>